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</p:sldMasterIdLst>
  <p:notesMasterIdLst>
    <p:notesMasterId r:id="rId26"/>
  </p:notesMasterIdLst>
  <p:sldIdLst>
    <p:sldId id="256" r:id="rId3"/>
    <p:sldId id="258" r:id="rId4"/>
    <p:sldId id="344" r:id="rId5"/>
    <p:sldId id="398" r:id="rId6"/>
    <p:sldId id="447" r:id="rId7"/>
    <p:sldId id="371" r:id="rId8"/>
    <p:sldId id="394" r:id="rId9"/>
    <p:sldId id="372" r:id="rId10"/>
    <p:sldId id="373" r:id="rId11"/>
    <p:sldId id="377" r:id="rId12"/>
    <p:sldId id="364" r:id="rId13"/>
    <p:sldId id="448" r:id="rId14"/>
    <p:sldId id="449" r:id="rId15"/>
    <p:sldId id="450" r:id="rId16"/>
    <p:sldId id="376" r:id="rId17"/>
    <p:sldId id="397" r:id="rId18"/>
    <p:sldId id="451" r:id="rId19"/>
    <p:sldId id="452" r:id="rId20"/>
    <p:sldId id="454" r:id="rId21"/>
    <p:sldId id="456" r:id="rId22"/>
    <p:sldId id="455" r:id="rId23"/>
    <p:sldId id="457" r:id="rId24"/>
    <p:sldId id="45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75" autoAdjust="0"/>
    <p:restoredTop sz="95326" autoAdjust="0"/>
  </p:normalViewPr>
  <p:slideViewPr>
    <p:cSldViewPr snapToGrid="0">
      <p:cViewPr varScale="1">
        <p:scale>
          <a:sx n="84" d="100"/>
          <a:sy n="84" d="100"/>
        </p:scale>
        <p:origin x="5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B8536-6BD1-4F1E-9FB4-87E9FA183756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28BBC-1C7D-43EA-9156-3C678B17AC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237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g1135cdee594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8" name="Google Shape;598;g1135cdee594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Clexchain</a:t>
            </a:r>
            <a:r>
              <a:rPr lang="en-US" dirty="0"/>
              <a:t> – Recent crypto coin</a:t>
            </a:r>
          </a:p>
          <a:p>
            <a:r>
              <a:rPr lang="en-US" dirty="0" err="1"/>
              <a:t>Forwrd</a:t>
            </a:r>
            <a:r>
              <a:rPr lang="en-US" dirty="0"/>
              <a:t>  - Company from Tel Aviv on </a:t>
            </a:r>
            <a:r>
              <a:rPr lang="en-US" b="0" i="0" dirty="0">
                <a:solidFill>
                  <a:srgbClr val="282828"/>
                </a:solidFill>
                <a:effectLst/>
                <a:latin typeface="Roboto" panose="02000000000000000000" pitchFamily="2" charset="0"/>
              </a:rPr>
              <a:t>automated predictive analytics </a:t>
            </a:r>
            <a:r>
              <a:rPr lang="en-US" dirty="0"/>
              <a:t> </a:t>
            </a:r>
          </a:p>
          <a:p>
            <a:r>
              <a:rPr lang="en-US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0xc004f213 – Windows error code, no product key was found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89AE4-E451-4831-85AB-F982A45617F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0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6F512-2091-DE32-BF84-E2CEF17967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77F3D9E-767B-33B6-B7D6-C9B286724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4D265B-C119-4C0F-6C25-ABF4D7B1E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FACB98-82D8-44B0-4AD5-095E3F2FE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62E61D-B06A-000B-7907-394C8A72B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416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B2FA14-4476-6353-E990-DE48168C2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575388E-05BE-4259-4091-2AE334257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477C499-DAAD-CB7E-FB9E-338D88BE1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33F1A76-1BD5-50D8-EF35-436D91F9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7FB1A8-2AC8-AC5F-0DDB-83FCF72F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92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F20DA17-F093-9A0A-7F17-24B1599273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3151EB8-27FD-B79C-0EF6-0920B6BE50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A856A1-85EB-6893-9705-C134A0902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732F06-0BE2-A901-623A-71E20D5F1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43F5C4-8659-4061-7D7F-2EF4F1B3A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6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">
  <p:cSld name="Infographic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3"/>
          <p:cNvSpPr txBox="1">
            <a:spLocks noGrp="1"/>
          </p:cNvSpPr>
          <p:nvPr>
            <p:ph type="title"/>
          </p:nvPr>
        </p:nvSpPr>
        <p:spPr>
          <a:xfrm>
            <a:off x="609600" y="797733"/>
            <a:ext cx="7278800" cy="5556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667"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>
            <a:endParaRPr/>
          </a:p>
        </p:txBody>
      </p:sp>
      <p:sp>
        <p:nvSpPr>
          <p:cNvPr id="400" name="Google Shape;400;p43"/>
          <p:cNvSpPr txBox="1">
            <a:spLocks noGrp="1"/>
          </p:cNvSpPr>
          <p:nvPr>
            <p:ph type="body" idx="1"/>
          </p:nvPr>
        </p:nvSpPr>
        <p:spPr>
          <a:xfrm>
            <a:off x="609600" y="2328672"/>
            <a:ext cx="4389200" cy="1146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1pPr>
            <a:lvl2pPr marL="1219170" lvl="1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2pPr>
            <a:lvl3pPr marL="1828754" lvl="2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3pPr>
            <a:lvl4pPr marL="2438339" lvl="3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4pPr>
            <a:lvl5pPr marL="3047924" lvl="4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5pPr>
            <a:lvl6pPr marL="3657509" lvl="5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6pPr>
            <a:lvl7pPr marL="4267093" lvl="6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marL="4876678" lvl="7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○"/>
              <a:defRPr/>
            </a:lvl8pPr>
            <a:lvl9pPr marL="5486263" lvl="8" indent="-389457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000"/>
              <a:buChar char="■"/>
              <a:defRPr/>
            </a:lvl9pPr>
          </a:lstStyle>
          <a:p>
            <a:endParaRPr/>
          </a:p>
        </p:txBody>
      </p:sp>
      <p:sp>
        <p:nvSpPr>
          <p:cNvPr id="401" name="Google Shape;401;p43"/>
          <p:cNvSpPr txBox="1">
            <a:spLocks noGrp="1"/>
          </p:cNvSpPr>
          <p:nvPr>
            <p:ph type="subTitle" idx="2"/>
          </p:nvPr>
        </p:nvSpPr>
        <p:spPr>
          <a:xfrm>
            <a:off x="609600" y="1883833"/>
            <a:ext cx="4389200" cy="326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402" name="Google Shape;402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69867" y="6303264"/>
            <a:ext cx="691053" cy="451104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34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A2D087-BB51-48D3-9384-973DD3CEC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5D7B30-CE18-4236-8D8C-365ABDE8E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721800B-138B-4E3C-BDB6-E5954F31A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024A6-467E-4971-8D3F-63A6BC7A9EC4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4FCEFE2-28FA-411D-8DE6-086BB7521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C7657E-0241-45B4-9616-6B1D363D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58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74E9A6-36EA-4199-B44A-2D5CF3A51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500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5960F3-5262-496B-8CCB-7A64FE5A1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063"/>
            <a:ext cx="10515600" cy="4835900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3CBC02-1E5D-4E0C-AEFC-6642B3FE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DE1255-93AD-4FF1-96D0-AA32431623A7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8309687-F5B4-4B01-A5B4-8D394A2F5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62D89FA-E4A5-46DD-A910-6E3C61D9B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25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0CBC5-5A8E-4B4B-BBDE-9F80E2959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3E91BB-7B72-47DB-9B86-ABC3D8833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23B199-653A-4990-BFBF-09A3640B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B9F63-D6D1-4C62-A73B-2AB880C0ED1A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3A61C2-A1D8-4C54-B5D5-880C1BFC3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38327E5-8E83-4F05-BDC1-39C43675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54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918DA-29D7-464F-A4D9-4AD02037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D73C3B-627C-4F84-92F7-80156E777C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2C5AC6-129F-44AB-B7D2-D94CAEA7FA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653BE1-9F84-4F14-BD05-9486E9276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3DF-D8DE-4345-A563-9E9F00728BB9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B8DA2C-6D03-4567-AC50-AB4CFA285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5D80ACB-732B-4845-B8B1-D2385EE33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16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A148B-F312-4E79-AB93-5ED4807CA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40F2737-C69C-42F8-A0E1-A242A45CC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F98456-2D82-46D0-AF15-E4A3E59F3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D7F3E02-D972-45BB-BD78-71AEB3BB7D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434ACCA-89B8-4EE0-957E-D56CA500E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048F514-F297-4DE6-B892-4B5AFF4F1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39DF1-77E3-448A-9353-000C9894AE10}" type="datetime1">
              <a:rPr lang="en-US" smtClean="0"/>
              <a:t>9/29/2022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96E63A4-A3A1-42C2-8AE4-55427D709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51BE656-D6F3-4BF7-B088-40DBE5160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450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43284-4DD1-4AEA-BD0F-A9F40584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7D528A0-5B25-4361-88A4-CA61DC81C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A220-7A78-4CAC-91D5-50D002FC5926}" type="datetime1">
              <a:rPr lang="en-US" smtClean="0"/>
              <a:t>9/29/2022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78E6F4-011B-44E7-8CCD-4F9228C58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782054C-FD23-4D21-9151-2C6BC9A5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445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0D4C51A3-D67B-405D-9A3A-AE7B4ADDC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78C26-4BCD-4F6A-9E38-490D479E5B02}" type="datetime1">
              <a:rPr lang="en-US" smtClean="0"/>
              <a:t>9/29/2022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A25E84-7F56-4B49-B873-285AEF736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670B80-A5E1-437B-BF0D-11E08475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68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C23245-69A1-52E0-3F54-57BBE981D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463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8E3F1A-6F6B-770C-C5F2-D3F917788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026"/>
            <a:ext cx="10515600" cy="482693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FB1B7E-8005-C229-FDCF-E1956F54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BE5C9D-3F78-ED81-8F6B-89BB61809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7E3D6B9-5968-59E9-16D9-22FE8CC1A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251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E60C0-4D98-445C-B634-40FC731C4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B683111-9582-4945-A6CE-D25E05C85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020CEA1-EB78-45E9-B3F3-AF5B7635D7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9089D3-5858-47F5-841F-87AFF5AA8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736F6-7BD2-4C2C-870F-84A21C75AE87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E6A1AC-1949-427D-BC8B-6E0A17AB3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BDAF59-7D1B-4DDB-92E3-9BA71A80A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5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6E8C6-0D11-4E87-AE49-69A13C010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2310E24-B097-4883-838E-F8618A3576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C7E9BDA-1AC7-4FEA-B030-D9C0DD9CBC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250F3A-6638-4462-AF80-2DCA04810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F657E-1FA6-47A4-826C-87F10F1E6461}" type="datetime1">
              <a:rPr lang="en-US" smtClean="0"/>
              <a:t>9/29/2022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5A2B342-4424-4C00-8ACD-744FA747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F33C1A-6C2C-418D-A2E5-1D728D11F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14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695E24-86C7-4EEF-979F-CBD3FBD1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8107837-68A9-4183-B1E4-E89A021B2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B6C6B68-42C6-4DB6-A8BC-6B226338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C8D3A-05AB-4375-88E7-487AD1A2D1AA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9638371-C8C0-4FFE-8AFF-1202C294A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2AAB34-0FF7-45C0-BAF3-5D2A807B2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29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E40A910-2F7D-4D2D-B87F-19A9A6BA1D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6F14752-456F-4030-8969-10241AD21A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9ACC21-B9E3-4721-AAB0-12DBA0104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95A4B-9407-4F99-8615-E5D00C951422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3CCC79-F697-4AE8-868D-87BD2C033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BCBB85-BA22-4FF6-9599-E3BD2CD09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83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06F39-C7E4-9D6A-F078-BAD53871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51DA55-DC8D-FF85-EC22-709664A01B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5CAA84F-1991-0AC3-0CEB-04F9617AE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E53BC8-EE19-CF7F-1025-C9CEF86C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6A9722-7EEE-7446-696B-F9A1D803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0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FC3AE7-3FEC-4464-9899-9FB803441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93FB5D-D400-2E56-1C6A-315D1D943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04C3719-FF5F-262E-CBD5-808196CE4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DDA16B7-9A38-FBC4-C8B5-3F7F9F06B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860AB0-3886-03AB-628F-B89229A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19A0EB-7410-874C-C913-EB90356CB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C1CFE-9668-7741-2298-A87975FCF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FF5C3A-966D-72C4-5F9A-2A984356B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A50501E-9C69-6B61-48E0-8AA3446AB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4D3E051-029C-04C8-2E7F-A85E5D53C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9CE61CF-22AF-F4FB-3FF3-95D18F3830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1DBDB86-A41A-064E-BC54-04D86E0F1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840EEBA-C40F-633F-453B-3175C1F94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F60A26D-031E-AA04-7496-8362EECC2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26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A6C3E-8574-A3B9-A95D-63CDB561F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F6188A-7287-793E-D8C7-4F31B3BE9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E7D6AA-53DD-9B23-7B15-B3EE47B5F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2400D1-8B84-752A-795C-603FA7699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08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A7D4E5-2915-95F4-BFFD-E1AD0C09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21D39AB-D112-58B7-023A-6A1A49315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FD13557-114D-2930-3549-7812EC97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949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5652F3-559D-47B3-959D-8E48A306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AFA61B-5D59-6272-8DD8-9A9A94FFF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F93AF6E-D7EF-0536-E08C-9F41941292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E06B540-AEF3-420D-69F1-EA2FE3BE6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78B01E-6D35-031B-5447-E5DDA55F5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E4A6F4-4576-9B87-695D-5FD8DAD6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84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F71CEE-8811-2679-203D-7D2BA5C0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958E794D-781F-6729-ADA5-A1C853E695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A849F65-D184-6BA0-C221-3BBB30063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474A87-5F8F-0CE2-2AD8-02E34B162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7D1AB5-77FD-4F3D-8AFD-9CC3FCB5735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4E0209C-0F72-96E2-A804-0FB979B2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BD95B9-34F6-4980-D89F-8552EE58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64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7A2C0B5-5F54-E300-E2D9-070BCDB4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BB77DFB-6C1A-9D9F-A775-B65AC7426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C9F8C2-2D37-9125-2C08-A74E0F8BD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D1AB5-77FD-4F3D-8AFD-9CC3FCB5735C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E9D350-2A88-FCFF-0A49-5142FCE9C4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FA4F1A-173D-F2DB-550C-7DC867539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40A74-EE41-4BB8-9CF3-FBD5F04322C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16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84E0DBE-4763-4C39-A441-C6C0933A2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09EAB8-CB3E-4668-92B9-B8DF83B72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9AC6FE6-0B47-4F70-95D3-566D03E4F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A222-AFC5-47FC-8839-BBBF2BF303C4}" type="datetime1">
              <a:rPr lang="en-US" smtClean="0"/>
              <a:t>9/29/2022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F21630-36B3-47AC-B73B-78D7DED692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F412E6-854A-4257-92E9-2046B6D423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4DBFA-3482-4B1D-AA2C-26A2D26F697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89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C6340-3011-5425-CC12-37D0A594D7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Incorporating New Knowledge Into LMs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6897D4-A465-B55C-D370-BA0CC6F905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Nils Reimers</a:t>
            </a:r>
            <a:br>
              <a:rPr lang="en-US" dirty="0"/>
            </a:br>
            <a:r>
              <a:rPr lang="en-US" dirty="0"/>
              <a:t>Director of Machine Learning @ cohere.ai</a:t>
            </a:r>
          </a:p>
          <a:p>
            <a:r>
              <a:rPr lang="en-US" dirty="0"/>
              <a:t>www.nils-reimers.de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6E6F23A-EB4E-E79D-4504-DC1F13B7F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782" y="5257800"/>
            <a:ext cx="2121408" cy="1367750"/>
          </a:xfrm>
          <a:prstGeom prst="rect">
            <a:avLst/>
          </a:prstGeom>
        </p:spPr>
      </p:pic>
      <p:pic>
        <p:nvPicPr>
          <p:cNvPr id="1026" name="Picture 2" descr="Incorporating New Knowledge Into LMs &amp; Building a Domain-Specific Search Engine">
            <a:extLst>
              <a:ext uri="{FF2B5EF4-FFF2-40B4-BE49-F238E27FC236}">
                <a16:creationId xmlns:a16="http://schemas.microsoft.com/office/drawing/2014/main" id="{8B2D59E5-4E30-BECC-704F-D7C358021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946" y="4956659"/>
            <a:ext cx="2968869" cy="16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021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7A7E52-2C28-4D3B-8707-A052511C7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Adapt Bi-Encoders to New Domains?	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5AE4998-AF7A-49AF-A702-292490DD1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10</a:t>
            </a:fld>
            <a:endParaRPr lang="en-US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9E111E2F-CCFA-43C4-9927-5FE584D7107D}"/>
              </a:ext>
            </a:extLst>
          </p:cNvPr>
          <p:cNvSpPr/>
          <p:nvPr/>
        </p:nvSpPr>
        <p:spPr>
          <a:xfrm>
            <a:off x="1143000" y="1909779"/>
            <a:ext cx="2532888" cy="11795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Pre-Training on Target Domain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8CD197D0-E4E4-4B76-B28A-239F702D95E0}"/>
              </a:ext>
            </a:extLst>
          </p:cNvPr>
          <p:cNvSpPr/>
          <p:nvPr/>
        </p:nvSpPr>
        <p:spPr>
          <a:xfrm>
            <a:off x="7598664" y="1899251"/>
            <a:ext cx="2532888" cy="11795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Fine-Tuning on Labeled Data (MS MARCO)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2ABF6C8-A2CE-41B3-AC5D-59E1AE37A76C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675888" y="2473827"/>
            <a:ext cx="3849624" cy="257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0CAF1C48-52EA-4E8D-9FC7-AC433A7FF472}"/>
              </a:ext>
            </a:extLst>
          </p:cNvPr>
          <p:cNvCxnSpPr/>
          <p:nvPr/>
        </p:nvCxnSpPr>
        <p:spPr>
          <a:xfrm>
            <a:off x="1143000" y="3749040"/>
            <a:ext cx="9308592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75A794BA-3A83-4692-853E-3F6EBF73FA01}"/>
              </a:ext>
            </a:extLst>
          </p:cNvPr>
          <p:cNvSpPr txBox="1"/>
          <p:nvPr/>
        </p:nvSpPr>
        <p:spPr>
          <a:xfrm>
            <a:off x="1033272" y="1499616"/>
            <a:ext cx="2220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Adaptive Pre-Training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2F72E76-A431-4205-8D43-34265435F97F}"/>
              </a:ext>
            </a:extLst>
          </p:cNvPr>
          <p:cNvSpPr txBox="1"/>
          <p:nvPr/>
        </p:nvSpPr>
        <p:spPr>
          <a:xfrm>
            <a:off x="1033272" y="3230935"/>
            <a:ext cx="550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pple color emoji"/>
              </a:rPr>
              <a:t>❌  Requires (expensive) training on labeled source data</a:t>
            </a:r>
            <a:endParaRPr lang="en-US" b="1" i="0" dirty="0">
              <a:solidFill>
                <a:srgbClr val="000000"/>
              </a:solidFill>
              <a:effectLst/>
              <a:latin typeface="helvetica neue"/>
            </a:endParaRPr>
          </a:p>
        </p:txBody>
      </p:sp>
      <p:sp>
        <p:nvSpPr>
          <p:cNvPr id="16" name="Rechteck: abgerundete Ecken 15">
            <a:extLst>
              <a:ext uri="{FF2B5EF4-FFF2-40B4-BE49-F238E27FC236}">
                <a16:creationId xmlns:a16="http://schemas.microsoft.com/office/drawing/2014/main" id="{231CB219-89D5-44D4-B0F9-B3618C2075FF}"/>
              </a:ext>
            </a:extLst>
          </p:cNvPr>
          <p:cNvSpPr/>
          <p:nvPr/>
        </p:nvSpPr>
        <p:spPr>
          <a:xfrm>
            <a:off x="1143000" y="4451342"/>
            <a:ext cx="2532888" cy="11795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Fine-Tuning on Labeled Data (MS MARCO)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4E9D5573-D443-4F02-BCDE-8BC1CF52B083}"/>
              </a:ext>
            </a:extLst>
          </p:cNvPr>
          <p:cNvSpPr/>
          <p:nvPr/>
        </p:nvSpPr>
        <p:spPr>
          <a:xfrm>
            <a:off x="7598664" y="4440814"/>
            <a:ext cx="2743200" cy="11795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Unsupervised adaptation on Target Domain</a:t>
            </a:r>
          </a:p>
        </p:txBody>
      </p: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E861A06-50CD-41F6-BF06-FE7CA9950AD3}"/>
              </a:ext>
            </a:extLst>
          </p:cNvPr>
          <p:cNvCxnSpPr>
            <a:cxnSpLocks/>
            <a:stCxn id="16" idx="3"/>
          </p:cNvCxnSpPr>
          <p:nvPr/>
        </p:nvCxnSpPr>
        <p:spPr>
          <a:xfrm flipV="1">
            <a:off x="3675888" y="5015390"/>
            <a:ext cx="3849624" cy="257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feld 18">
            <a:extLst>
              <a:ext uri="{FF2B5EF4-FFF2-40B4-BE49-F238E27FC236}">
                <a16:creationId xmlns:a16="http://schemas.microsoft.com/office/drawing/2014/main" id="{14CDA26C-E1DD-486E-821A-C0D897F35A7D}"/>
              </a:ext>
            </a:extLst>
          </p:cNvPr>
          <p:cNvSpPr txBox="1"/>
          <p:nvPr/>
        </p:nvSpPr>
        <p:spPr>
          <a:xfrm>
            <a:off x="1033272" y="4041179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What we want:</a:t>
            </a:r>
            <a:endParaRPr lang="en-US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B4DB6B67-2D90-4931-8833-3ABA4C748A35}"/>
              </a:ext>
            </a:extLst>
          </p:cNvPr>
          <p:cNvSpPr txBox="1"/>
          <p:nvPr/>
        </p:nvSpPr>
        <p:spPr>
          <a:xfrm>
            <a:off x="1033272" y="5772498"/>
            <a:ext cx="563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base"/>
            <a:r>
              <a:rPr lang="en-US" b="0" i="0" dirty="0">
                <a:solidFill>
                  <a:srgbClr val="000000"/>
                </a:solidFill>
                <a:effectLst/>
                <a:latin typeface="apple color emoji"/>
              </a:rPr>
              <a:t>✔️</a:t>
            </a:r>
            <a:r>
              <a:rPr lang="en-US" b="1" i="0" dirty="0">
                <a:solidFill>
                  <a:srgbClr val="000000"/>
                </a:solidFill>
                <a:effectLst/>
                <a:latin typeface="helvetica neue"/>
              </a:rPr>
              <a:t>  </a:t>
            </a:r>
            <a:r>
              <a:rPr lang="en-US" i="0" dirty="0">
                <a:solidFill>
                  <a:srgbClr val="000000"/>
                </a:solidFill>
                <a:effectLst/>
                <a:latin typeface="helvetica neue"/>
              </a:rPr>
              <a:t>Use pre-trained models and adapt to you domain</a:t>
            </a:r>
          </a:p>
        </p:txBody>
      </p:sp>
    </p:spTree>
    <p:extLst>
      <p:ext uri="{BB962C8B-B14F-4D97-AF65-F5344CB8AC3E}">
        <p14:creationId xmlns:p14="http://schemas.microsoft.com/office/powerpoint/2010/main" val="3843928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DBDA5A-4FBA-43FC-8F30-09C15406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GPL – Generative Pseudo Labeling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0DE5F4B-4563-424E-920B-D21630B33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11</a:t>
            </a:fld>
            <a:endParaRPr lang="en-US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A655FEA-6383-4AFB-9B67-67D344ED47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45" y="3492500"/>
            <a:ext cx="11363325" cy="3228975"/>
          </a:xfrm>
          <a:prstGeom prst="rect">
            <a:avLst/>
          </a:prstGeom>
        </p:spPr>
      </p:pic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E596898D-B5F4-40E7-96E2-2A2EAC9D754D}"/>
              </a:ext>
            </a:extLst>
          </p:cNvPr>
          <p:cNvSpPr/>
          <p:nvPr/>
        </p:nvSpPr>
        <p:spPr>
          <a:xfrm>
            <a:off x="1197864" y="1351591"/>
            <a:ext cx="2532888" cy="11795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Fine-tuned model </a:t>
            </a:r>
            <a:br>
              <a:rPr lang="en-US" dirty="0"/>
            </a:br>
            <a:r>
              <a:rPr lang="en-US" dirty="0"/>
              <a:t>(e.g. on MSMARCO)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F9A6EF18-854A-468F-BD15-F31AA3A969A6}"/>
              </a:ext>
            </a:extLst>
          </p:cNvPr>
          <p:cNvSpPr/>
          <p:nvPr/>
        </p:nvSpPr>
        <p:spPr>
          <a:xfrm>
            <a:off x="7653528" y="1341063"/>
            <a:ext cx="2743200" cy="11795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GPL: Unsupervised domain adaptation</a:t>
            </a:r>
          </a:p>
        </p:txBody>
      </p:sp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B86F6533-18CB-427B-BB18-7F8C3BB735B9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3730752" y="1915639"/>
            <a:ext cx="3849624" cy="2574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981EAA0-E4DC-4AF4-AB34-F0F4029B596B}"/>
              </a:ext>
            </a:extLst>
          </p:cNvPr>
          <p:cNvCxnSpPr/>
          <p:nvPr/>
        </p:nvCxnSpPr>
        <p:spPr>
          <a:xfrm>
            <a:off x="566928" y="2990088"/>
            <a:ext cx="10954512" cy="0"/>
          </a:xfrm>
          <a:prstGeom prst="line">
            <a:avLst/>
          </a:prstGeom>
          <a:ln w="1905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BC256A89-54EA-46D5-80BF-898B3C3C9A97}"/>
              </a:ext>
            </a:extLst>
          </p:cNvPr>
          <p:cNvSpPr txBox="1"/>
          <p:nvPr/>
        </p:nvSpPr>
        <p:spPr>
          <a:xfrm>
            <a:off x="566928" y="3209544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GPL:</a:t>
            </a:r>
          </a:p>
        </p:txBody>
      </p:sp>
    </p:spTree>
    <p:extLst>
      <p:ext uri="{BB962C8B-B14F-4D97-AF65-F5344CB8AC3E}">
        <p14:creationId xmlns:p14="http://schemas.microsoft.com/office/powerpoint/2010/main" val="1786442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7FDB7B-A72B-44CD-BC19-58A618308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Generate Queries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E2D9D4-32EB-45DB-B908-9E8FFA7CD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12</a:t>
            </a:fld>
            <a:endParaRPr lang="en-US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AF22A11E-7559-46D9-A53C-789BE7DCDDD7}"/>
              </a:ext>
            </a:extLst>
          </p:cNvPr>
          <p:cNvSpPr/>
          <p:nvPr/>
        </p:nvSpPr>
        <p:spPr>
          <a:xfrm>
            <a:off x="3140964" y="1103319"/>
            <a:ext cx="4434840" cy="13255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Python is a programming language. Its design philosophy emphasizes code readability. Python uses  significant indentation.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CEE2E55-F771-429C-92EB-AAE0737288AE}"/>
              </a:ext>
            </a:extLst>
          </p:cNvPr>
          <p:cNvSpPr/>
          <p:nvPr/>
        </p:nvSpPr>
        <p:spPr>
          <a:xfrm>
            <a:off x="4376928" y="2980944"/>
            <a:ext cx="1962912" cy="7955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T5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6A484D5-0FCF-4A54-B2C6-6667AA737AEB}"/>
              </a:ext>
            </a:extLst>
          </p:cNvPr>
          <p:cNvCxnSpPr>
            <a:stCxn id="5" idx="2"/>
          </p:cNvCxnSpPr>
          <p:nvPr/>
        </p:nvCxnSpPr>
        <p:spPr>
          <a:xfrm>
            <a:off x="5358384" y="2428882"/>
            <a:ext cx="0" cy="55206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7CCE84EF-6903-44DF-9E35-858E9BE29EB4}"/>
              </a:ext>
            </a:extLst>
          </p:cNvPr>
          <p:cNvCxnSpPr>
            <a:cxnSpLocks/>
          </p:cNvCxnSpPr>
          <p:nvPr/>
        </p:nvCxnSpPr>
        <p:spPr>
          <a:xfrm flipH="1">
            <a:off x="3776472" y="3776472"/>
            <a:ext cx="1344168" cy="45720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F3AAE5B7-509C-41EF-84A0-E5E0F20FB19C}"/>
              </a:ext>
            </a:extLst>
          </p:cNvPr>
          <p:cNvSpPr txBox="1"/>
          <p:nvPr/>
        </p:nvSpPr>
        <p:spPr>
          <a:xfrm>
            <a:off x="2280600" y="4244453"/>
            <a:ext cx="172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What is Python?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6F97D0D-FE57-457C-8BD7-DF458DE82576}"/>
              </a:ext>
            </a:extLst>
          </p:cNvPr>
          <p:cNvSpPr txBox="1"/>
          <p:nvPr/>
        </p:nvSpPr>
        <p:spPr>
          <a:xfrm>
            <a:off x="3140963" y="5119977"/>
            <a:ext cx="4724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programming language uses indentation?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86D0B0F-8B60-44A7-B4ED-12B1C0A2905A}"/>
              </a:ext>
            </a:extLst>
          </p:cNvPr>
          <p:cNvSpPr txBox="1"/>
          <p:nvPr/>
        </p:nvSpPr>
        <p:spPr>
          <a:xfrm>
            <a:off x="6322411" y="4299315"/>
            <a:ext cx="433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good is the readability of Python code?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442CCBB8-A500-42A0-B152-3A42316592F8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5358384" y="3776472"/>
            <a:ext cx="0" cy="134759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185EA09E-0929-4196-860A-D0D6424F7A08}"/>
              </a:ext>
            </a:extLst>
          </p:cNvPr>
          <p:cNvCxnSpPr>
            <a:cxnSpLocks/>
          </p:cNvCxnSpPr>
          <p:nvPr/>
        </p:nvCxnSpPr>
        <p:spPr>
          <a:xfrm>
            <a:off x="5760720" y="3776472"/>
            <a:ext cx="1815084" cy="52284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227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C1823-1C65-4F43-9BF2-0EE9A60D9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2: Mine Negatives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CA29EE4-507A-40D6-B36C-7E09CE13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13</a:t>
            </a:fld>
            <a:endParaRPr lang="en-US"/>
          </a:p>
        </p:txBody>
      </p:sp>
      <p:sp>
        <p:nvSpPr>
          <p:cNvPr id="6" name="Flussdiagramm: Magnetplattenspeicher 5">
            <a:extLst>
              <a:ext uri="{FF2B5EF4-FFF2-40B4-BE49-F238E27FC236}">
                <a16:creationId xmlns:a16="http://schemas.microsoft.com/office/drawing/2014/main" id="{F69C7819-E9E6-40B2-BAD4-9D35A53A167D}"/>
              </a:ext>
            </a:extLst>
          </p:cNvPr>
          <p:cNvSpPr/>
          <p:nvPr/>
        </p:nvSpPr>
        <p:spPr>
          <a:xfrm>
            <a:off x="4535424" y="2738628"/>
            <a:ext cx="1472184" cy="1380744"/>
          </a:xfrm>
          <a:prstGeom prst="flowChartMagneticDisk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Corpus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A1166A-CCE9-4C89-AF96-683D624DE92D}"/>
              </a:ext>
            </a:extLst>
          </p:cNvPr>
          <p:cNvSpPr txBox="1"/>
          <p:nvPr/>
        </p:nvSpPr>
        <p:spPr>
          <a:xfrm>
            <a:off x="946403" y="3211072"/>
            <a:ext cx="2751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Which programming </a:t>
            </a:r>
            <a:br>
              <a:rPr lang="en-US" dirty="0"/>
            </a:br>
            <a:r>
              <a:rPr lang="en-US" dirty="0"/>
              <a:t>language uses indentation?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0FC3499-C220-4747-98DC-BDA2A87D2047}"/>
              </a:ext>
            </a:extLst>
          </p:cNvPr>
          <p:cNvSpPr txBox="1"/>
          <p:nvPr/>
        </p:nvSpPr>
        <p:spPr>
          <a:xfrm>
            <a:off x="7039183" y="2369296"/>
            <a:ext cx="4568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You can use indentation to structure your code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E2574C0-A5E9-4432-8839-312424115603}"/>
              </a:ext>
            </a:extLst>
          </p:cNvPr>
          <p:cNvSpPr txBox="1"/>
          <p:nvPr/>
        </p:nvSpPr>
        <p:spPr>
          <a:xfrm>
            <a:off x="7133680" y="3269492"/>
            <a:ext cx="4281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Java is a class-based programming language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44E5D2B-FAC9-4214-A77E-16401D060281}"/>
              </a:ext>
            </a:extLst>
          </p:cNvPr>
          <p:cNvSpPr txBox="1"/>
          <p:nvPr/>
        </p:nvSpPr>
        <p:spPr>
          <a:xfrm>
            <a:off x="6844914" y="4058589"/>
            <a:ext cx="5298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 is one of the fastest programming language available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8362637-2AAD-4A06-AA91-B504CFA03B6A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698118" y="3534238"/>
            <a:ext cx="837306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EB40B741-A2A5-407C-9C84-41E3A84EF8F7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6054856" y="3638824"/>
            <a:ext cx="790058" cy="6044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B91A85F5-B616-4563-82B1-FDB78D87C9B0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6007608" y="3429000"/>
            <a:ext cx="1106424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B9A6F8EF-B68C-4607-BB23-EC59EAFAB272}"/>
              </a:ext>
            </a:extLst>
          </p:cNvPr>
          <p:cNvCxnSpPr>
            <a:cxnSpLocks/>
          </p:cNvCxnSpPr>
          <p:nvPr/>
        </p:nvCxnSpPr>
        <p:spPr>
          <a:xfrm flipV="1">
            <a:off x="6007608" y="2655201"/>
            <a:ext cx="958065" cy="44119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472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A3980A-C163-4AC3-8E47-FD15D181E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Score Pairs with </a:t>
            </a:r>
            <a:r>
              <a:rPr lang="en-US" dirty="0" err="1"/>
              <a:t>CrossEncoder</a:t>
            </a:r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4AB18A-8946-40E9-B042-95E3F1DF7E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560" y="1975421"/>
            <a:ext cx="2298192" cy="5974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(Query, Doc1)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A14648-C8E9-45EC-9452-02FA4FD4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14</a:t>
            </a:fld>
            <a:endParaRPr lang="en-US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1ED111B-1AD2-4BE2-8694-AC744E88304B}"/>
              </a:ext>
            </a:extLst>
          </p:cNvPr>
          <p:cNvSpPr txBox="1">
            <a:spLocks/>
          </p:cNvSpPr>
          <p:nvPr/>
        </p:nvSpPr>
        <p:spPr>
          <a:xfrm>
            <a:off x="1432560" y="3002251"/>
            <a:ext cx="2298192" cy="5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(Query, Doc2)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5227658C-1B4F-4FB3-8751-8EC81B1D0D04}"/>
              </a:ext>
            </a:extLst>
          </p:cNvPr>
          <p:cNvSpPr txBox="1">
            <a:spLocks/>
          </p:cNvSpPr>
          <p:nvPr/>
        </p:nvSpPr>
        <p:spPr>
          <a:xfrm>
            <a:off x="1432560" y="4029081"/>
            <a:ext cx="2298192" cy="5974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r>
              <a:rPr lang="en-US" dirty="0"/>
              <a:t>(Query, Doc3)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0A8A89AE-FA49-4784-9CBC-2BD3C99F9EDF}"/>
              </a:ext>
            </a:extLst>
          </p:cNvPr>
          <p:cNvCxnSpPr>
            <a:cxnSpLocks/>
          </p:cNvCxnSpPr>
          <p:nvPr/>
        </p:nvCxnSpPr>
        <p:spPr>
          <a:xfrm>
            <a:off x="3566160" y="2274153"/>
            <a:ext cx="418963" cy="19973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C2A29C29-CA5F-4D0E-99BA-456498E77492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538728" y="3207243"/>
            <a:ext cx="460249" cy="279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7B61BE50-25EE-44E1-8872-DA5EC86DBF3F}"/>
              </a:ext>
            </a:extLst>
          </p:cNvPr>
          <p:cNvCxnSpPr>
            <a:cxnSpLocks/>
          </p:cNvCxnSpPr>
          <p:nvPr/>
        </p:nvCxnSpPr>
        <p:spPr>
          <a:xfrm flipV="1">
            <a:off x="3566160" y="4029081"/>
            <a:ext cx="418963" cy="27861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6DFA72DE-1A3A-4D25-B9B1-5F87506B8CF5}"/>
              </a:ext>
            </a:extLst>
          </p:cNvPr>
          <p:cNvCxnSpPr>
            <a:cxnSpLocks/>
          </p:cNvCxnSpPr>
          <p:nvPr/>
        </p:nvCxnSpPr>
        <p:spPr>
          <a:xfrm flipV="1">
            <a:off x="6876288" y="2441147"/>
            <a:ext cx="1399032" cy="56110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BFF22759-7014-4010-A2BA-365B497C225C}"/>
              </a:ext>
            </a:extLst>
          </p:cNvPr>
          <p:cNvCxnSpPr>
            <a:cxnSpLocks/>
          </p:cNvCxnSpPr>
          <p:nvPr/>
        </p:nvCxnSpPr>
        <p:spPr>
          <a:xfrm>
            <a:off x="6986016" y="3304311"/>
            <a:ext cx="119786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644797A2-309C-4E80-8534-31EA37A00801}"/>
              </a:ext>
            </a:extLst>
          </p:cNvPr>
          <p:cNvCxnSpPr>
            <a:cxnSpLocks/>
          </p:cNvCxnSpPr>
          <p:nvPr/>
        </p:nvCxnSpPr>
        <p:spPr>
          <a:xfrm>
            <a:off x="6876288" y="3622809"/>
            <a:ext cx="1399032" cy="47952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0A58DAEC-8B43-4FDC-A910-4B27679542D5}"/>
              </a:ext>
            </a:extLst>
          </p:cNvPr>
          <p:cNvSpPr txBox="1"/>
          <p:nvPr/>
        </p:nvSpPr>
        <p:spPr>
          <a:xfrm>
            <a:off x="8509092" y="2256481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5.2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5449D0DD-98C3-4B88-99EF-8C7F43E6B70F}"/>
              </a:ext>
            </a:extLst>
          </p:cNvPr>
          <p:cNvSpPr txBox="1"/>
          <p:nvPr/>
        </p:nvSpPr>
        <p:spPr>
          <a:xfrm>
            <a:off x="8362788" y="3171899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97C5D93-900E-408E-9B84-8CD0D9290B59}"/>
              </a:ext>
            </a:extLst>
          </p:cNvPr>
          <p:cNvSpPr txBox="1"/>
          <p:nvPr/>
        </p:nvSpPr>
        <p:spPr>
          <a:xfrm>
            <a:off x="8445084" y="3958481"/>
            <a:ext cx="546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-3.8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74B752B-B3DE-AF4E-E1E9-2B68BD184A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742" b="9433"/>
          <a:stretch/>
        </p:blipFill>
        <p:spPr>
          <a:xfrm>
            <a:off x="3998977" y="2227106"/>
            <a:ext cx="3736197" cy="2016169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7B738B81-D045-D0AC-0718-5B052A81721A}"/>
              </a:ext>
            </a:extLst>
          </p:cNvPr>
          <p:cNvSpPr txBox="1"/>
          <p:nvPr/>
        </p:nvSpPr>
        <p:spPr>
          <a:xfrm>
            <a:off x="4925377" y="4243275"/>
            <a:ext cx="187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CrossEncoder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130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A12C6C-E436-4CF7-B49F-39CAB35A8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31D92F4-54AD-4DD4-A103-E98AAF25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Tabelle 6">
            <a:extLst>
              <a:ext uri="{FF2B5EF4-FFF2-40B4-BE49-F238E27FC236}">
                <a16:creationId xmlns:a16="http://schemas.microsoft.com/office/drawing/2014/main" id="{12EDD319-2EEF-44DF-9116-2EAB61E769A3}"/>
              </a:ext>
            </a:extLst>
          </p:cNvPr>
          <p:cNvGraphicFramePr>
            <a:graphicFrameLocks noGrp="1"/>
          </p:cNvGraphicFramePr>
          <p:nvPr/>
        </p:nvGraphicFramePr>
        <p:xfrm>
          <a:off x="838200" y="1768358"/>
          <a:ext cx="5418666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809168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410368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Models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 Dense IR Tasks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53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Out-of-the-box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45.2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339544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Target -&gt; Source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002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TSDAE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5919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46.7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349702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Generative Pseudo Labeling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601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GPL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70026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/>
                        <a:t>TSDAE+GPL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52.4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671461"/>
                  </a:ext>
                </a:extLst>
              </a:tr>
            </a:tbl>
          </a:graphicData>
        </a:graphic>
      </p:graphicFrame>
      <p:pic>
        <p:nvPicPr>
          <p:cNvPr id="7" name="Grafik 6">
            <a:extLst>
              <a:ext uri="{FF2B5EF4-FFF2-40B4-BE49-F238E27FC236}">
                <a16:creationId xmlns:a16="http://schemas.microsoft.com/office/drawing/2014/main" id="{BB436A8B-FFB7-4ACE-BF39-425723C11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4861" y="1533525"/>
            <a:ext cx="4981575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485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C3DC5-42AC-DE5B-1E14-C770BAF7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after Domain Adaptation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9FCE7EB-F6D4-8C59-38EA-AAA31EF1BC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How is COVID-19 transmitted?</a:t>
            </a:r>
          </a:p>
          <a:p>
            <a:endParaRPr lang="en-US" b="1" dirty="0"/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28BFA0EE-A260-2FB9-CBEC-D10C402F0017}"/>
              </a:ext>
            </a:extLst>
          </p:cNvPr>
          <p:cNvGraphicFramePr>
            <a:graphicFrameLocks noGrp="1"/>
          </p:cNvGraphicFramePr>
          <p:nvPr/>
        </p:nvGraphicFramePr>
        <p:xfrm>
          <a:off x="1574800" y="2501900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112">
                  <a:extLst>
                    <a:ext uri="{9D8B030D-6E8A-4147-A177-3AD203B41FA5}">
                      <a16:colId xmlns:a16="http://schemas.microsoft.com/office/drawing/2014/main" val="2098700532"/>
                    </a:ext>
                  </a:extLst>
                </a:gridCol>
                <a:gridCol w="6977888">
                  <a:extLst>
                    <a:ext uri="{9D8B030D-6E8A-4147-A177-3AD203B41FA5}">
                      <a16:colId xmlns:a16="http://schemas.microsoft.com/office/drawing/2014/main" val="2991419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357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Corona is transmitted via the air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181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96.8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Ebola is transmitted via direct contact with blood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59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94.4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HIV is transmitted via sex or sharing needles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1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94.3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Polio is transmitted via contaminated water or food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493522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6664D8B5-5995-B55D-567E-7C7C4B31CC5F}"/>
              </a:ext>
            </a:extLst>
          </p:cNvPr>
          <p:cNvSpPr txBox="1"/>
          <p:nvPr/>
        </p:nvSpPr>
        <p:spPr>
          <a:xfrm>
            <a:off x="985538" y="6176963"/>
            <a:ext cx="465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Adaptation on 10k COVID-19 scientific abstracts</a:t>
            </a:r>
          </a:p>
        </p:txBody>
      </p:sp>
    </p:spTree>
    <p:extLst>
      <p:ext uri="{BB962C8B-B14F-4D97-AF65-F5344CB8AC3E}">
        <p14:creationId xmlns:p14="http://schemas.microsoft.com/office/powerpoint/2010/main" val="2538203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25B9F3-2B2A-98B8-AB49-846791F0F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Unsolved Issues in Knowledge Updates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E4976E-90C4-1BCE-85A8-8FE1569C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Humans are extremely data efficient</a:t>
            </a:r>
          </a:p>
          <a:p>
            <a:pPr lvl="1"/>
            <a:r>
              <a:rPr lang="en-US" dirty="0"/>
              <a:t>“Joe Biden is the new US president”</a:t>
            </a:r>
          </a:p>
          <a:p>
            <a:pPr lvl="1"/>
            <a:r>
              <a:rPr lang="en-US" dirty="0"/>
              <a:t>=&gt; US president</a:t>
            </a:r>
          </a:p>
          <a:p>
            <a:pPr lvl="1"/>
            <a:r>
              <a:rPr lang="en-US" dirty="0"/>
              <a:t>=&gt; First lady </a:t>
            </a:r>
          </a:p>
          <a:p>
            <a:pPr lvl="1"/>
            <a:r>
              <a:rPr lang="en-US" dirty="0"/>
              <a:t>=&gt; Which party is in the white house</a:t>
            </a:r>
          </a:p>
          <a:p>
            <a:pPr lvl="1"/>
            <a:r>
              <a:rPr lang="en-US" dirty="0"/>
              <a:t>=&gt; Number of presidents that served only 1 term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Current methods (adaptive pre-training, GPL) require a lot of data</a:t>
            </a:r>
          </a:p>
          <a:p>
            <a:pPr lvl="1"/>
            <a:r>
              <a:rPr lang="en-US" dirty="0"/>
              <a:t>We need thousands / millions of texts to update who is the new US president</a:t>
            </a:r>
          </a:p>
          <a:p>
            <a:pPr lvl="1"/>
            <a:endParaRPr lang="en-US" dirty="0"/>
          </a:p>
          <a:p>
            <a:r>
              <a:rPr lang="en-US" dirty="0"/>
              <a:t>Large time-delay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1BAFF5-4867-9028-9449-DF8F53D2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6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361883-360C-71A7-9F72-C1C57B18F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On-going Research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AADE37-BF9F-35B0-733D-D71916130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18</a:t>
            </a:fld>
            <a:endParaRPr lang="en-US"/>
          </a:p>
        </p:txBody>
      </p:sp>
      <p:pic>
        <p:nvPicPr>
          <p:cNvPr id="3074" name="Picture 2" descr="Word Embeddings Figure">
            <a:extLst>
              <a:ext uri="{FF2B5EF4-FFF2-40B4-BE49-F238E27FC236}">
                <a16:creationId xmlns:a16="http://schemas.microsoft.com/office/drawing/2014/main" id="{CAE764C9-0EA4-D3AA-9DD2-8BBD4B9CD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932" y="1658266"/>
            <a:ext cx="8773174" cy="295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E75559-40D0-4980-0FBF-B024D5523097}"/>
              </a:ext>
            </a:extLst>
          </p:cNvPr>
          <p:cNvSpPr txBox="1"/>
          <p:nvPr/>
        </p:nvSpPr>
        <p:spPr>
          <a:xfrm>
            <a:off x="1681498" y="4987936"/>
            <a:ext cx="93740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Can we train the BERT word piece embeddings to allow</a:t>
            </a:r>
            <a:br>
              <a:rPr lang="en-US" sz="3200" dirty="0"/>
            </a:br>
            <a:r>
              <a:rPr lang="en-US" sz="3200" dirty="0"/>
              <a:t>vector space operations?</a:t>
            </a:r>
          </a:p>
        </p:txBody>
      </p:sp>
    </p:spTree>
    <p:extLst>
      <p:ext uri="{BB962C8B-B14F-4D97-AF65-F5344CB8AC3E}">
        <p14:creationId xmlns:p14="http://schemas.microsoft.com/office/powerpoint/2010/main" val="1355175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C3DC5-42AC-DE5B-1E14-C770BAF7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Results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28BFA0EE-A260-2FB9-CBEC-D10C402F0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664927"/>
              </p:ext>
            </p:extLst>
          </p:nvPr>
        </p:nvGraphicFramePr>
        <p:xfrm>
          <a:off x="1373632" y="1909294"/>
          <a:ext cx="977900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3729">
                  <a:extLst>
                    <a:ext uri="{9D8B030D-6E8A-4147-A177-3AD203B41FA5}">
                      <a16:colId xmlns:a16="http://schemas.microsoft.com/office/drawing/2014/main" val="2098700532"/>
                    </a:ext>
                  </a:extLst>
                </a:gridCol>
                <a:gridCol w="8395272">
                  <a:extLst>
                    <a:ext uri="{9D8B030D-6E8A-4147-A177-3AD203B41FA5}">
                      <a16:colId xmlns:a16="http://schemas.microsoft.com/office/drawing/2014/main" val="2991419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357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Roberta is so much better than BERT, it is the best transformer network I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181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19.6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deberta</a:t>
                      </a:r>
                      <a:r>
                        <a:rPr lang="en-US" dirty="0"/>
                        <a:t> is a state-of-the-art neural network based on transformer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5953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18.7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Wav2Vec2 is so promising, it achieved the best performance in all benchmarks!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1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ViT</a:t>
                      </a:r>
                      <a:r>
                        <a:rPr lang="en-US" dirty="0"/>
                        <a:t> is so great, it is the best I have tested.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493522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6A696D69-EBA1-1470-4F21-DD9CDDF8621C}"/>
              </a:ext>
            </a:extLst>
          </p:cNvPr>
          <p:cNvSpPr txBox="1"/>
          <p:nvPr/>
        </p:nvSpPr>
        <p:spPr>
          <a:xfrm>
            <a:off x="1300897" y="1341063"/>
            <a:ext cx="8191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is the best transformer model for audio processing?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91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56"/>
          <p:cNvSpPr txBox="1"/>
          <p:nvPr/>
        </p:nvSpPr>
        <p:spPr>
          <a:xfrm>
            <a:off x="609600" y="3252983"/>
            <a:ext cx="2341100" cy="2274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67" bIns="0" anchor="t" anchorCtr="0">
            <a:noAutofit/>
          </a:bodyPr>
          <a:lstStyle/>
          <a:p>
            <a:pPr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" sz="1867" b="1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World-class NLP  models</a:t>
            </a:r>
          </a:p>
          <a:p>
            <a:pPr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- Text Generation</a:t>
            </a:r>
            <a:b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- Classification</a:t>
            </a:r>
            <a:b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- Embeddings</a:t>
            </a:r>
            <a:endParaRPr lang="en" sz="1867" b="1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</a:pPr>
            <a:endParaRPr lang="en" sz="1867" kern="0" dirty="0">
              <a:solidFill>
                <a:srgbClr val="000000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1" name="Google Shape;601;p56"/>
          <p:cNvSpPr txBox="1"/>
          <p:nvPr/>
        </p:nvSpPr>
        <p:spPr>
          <a:xfrm>
            <a:off x="566367" y="744651"/>
            <a:ext cx="10094000" cy="5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21900" bIns="0" anchor="t" anchorCtr="0">
            <a:noAutofit/>
          </a:bodyPr>
          <a:lstStyle/>
          <a:p>
            <a:pPr defTabSz="1219170">
              <a:lnSpc>
                <a:spcPct val="90000"/>
              </a:lnSpc>
              <a:buClr>
                <a:srgbClr val="000000"/>
              </a:buClr>
            </a:pPr>
            <a:r>
              <a:rPr lang="en" sz="2667" b="1" kern="0" dirty="0">
                <a:solidFill>
                  <a:srgbClr val="202124"/>
                </a:solidFill>
                <a:latin typeface="Proxima Nova"/>
                <a:ea typeface="Proxima Nova"/>
                <a:cs typeface="Proxima Nova"/>
                <a:sym typeface="Proxima Nova"/>
              </a:rPr>
              <a:t>Cohere bring the next generation of powerful NLP to developers and businesses of </a:t>
            </a:r>
            <a:r>
              <a:rPr lang="en" sz="2667" b="1" i="1" kern="0" dirty="0">
                <a:solidFill>
                  <a:srgbClr val="202124"/>
                </a:solidFill>
                <a:latin typeface="Proxima Nova"/>
                <a:ea typeface="Proxima Nova"/>
                <a:cs typeface="Proxima Nova"/>
                <a:sym typeface="Proxima Nova"/>
              </a:rPr>
              <a:t>all</a:t>
            </a:r>
            <a:r>
              <a:rPr lang="en" sz="2667" b="1" kern="0" dirty="0">
                <a:solidFill>
                  <a:srgbClr val="202124"/>
                </a:solidFill>
                <a:latin typeface="Proxima Nova"/>
                <a:ea typeface="Proxima Nova"/>
                <a:cs typeface="Proxima Nova"/>
                <a:sym typeface="Proxima Nova"/>
              </a:rPr>
              <a:t> sizes</a:t>
            </a:r>
            <a:endParaRPr sz="2667" b="1" kern="0" dirty="0">
              <a:solidFill>
                <a:srgbClr val="202124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2" name="Google Shape;602;p56"/>
          <p:cNvSpPr txBox="1"/>
          <p:nvPr/>
        </p:nvSpPr>
        <p:spPr>
          <a:xfrm>
            <a:off x="3457333" y="3253000"/>
            <a:ext cx="23276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67" bIns="0" anchor="t" anchorCtr="0">
            <a:noAutofit/>
          </a:bodyPr>
          <a:lstStyle/>
          <a:p>
            <a:pPr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Ability to adapt to your dataset</a:t>
            </a:r>
            <a:endParaRPr sz="1867" kern="0" dirty="0">
              <a:solidFill>
                <a:srgbClr val="202124"/>
              </a:solidFill>
              <a:highlight>
                <a:srgbClr val="FBBC05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3" name="Google Shape;603;p56"/>
          <p:cNvSpPr txBox="1"/>
          <p:nvPr/>
        </p:nvSpPr>
        <p:spPr>
          <a:xfrm>
            <a:off x="8994833" y="3253000"/>
            <a:ext cx="29092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67" bIns="0" anchor="t" anchorCtr="0">
            <a:noAutofit/>
          </a:bodyPr>
          <a:lstStyle/>
          <a:p>
            <a:pPr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Speed-Optimized</a:t>
            </a:r>
            <a:endParaRPr sz="1867" kern="0" dirty="0">
              <a:solidFill>
                <a:srgbClr val="202124"/>
              </a:solidFill>
              <a:highlight>
                <a:srgbClr val="FBBC05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04" name="Google Shape;604;p56"/>
          <p:cNvSpPr txBox="1"/>
          <p:nvPr/>
        </p:nvSpPr>
        <p:spPr>
          <a:xfrm>
            <a:off x="6354168" y="3266800"/>
            <a:ext cx="2327600" cy="1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867" bIns="0" anchor="t" anchorCtr="0">
            <a:noAutofit/>
          </a:bodyPr>
          <a:lstStyle/>
          <a:p>
            <a:pPr defTabSz="1219170">
              <a:lnSpc>
                <a:spcPct val="115000"/>
              </a:lnSpc>
              <a:spcAft>
                <a:spcPts val="1333"/>
              </a:spcAft>
              <a:buClr>
                <a:srgbClr val="000000"/>
              </a:buClr>
            </a:pPr>
            <a:r>
              <a:rPr lang="en" sz="1867" kern="0" dirty="0">
                <a:solidFill>
                  <a:srgbClr val="000000"/>
                </a:solidFill>
                <a:latin typeface="Proxima Nova"/>
                <a:ea typeface="Proxima Nova"/>
                <a:cs typeface="Proxima Nova"/>
                <a:sym typeface="Proxima Nova"/>
              </a:rPr>
              <a:t>Pay-as-you-go API</a:t>
            </a:r>
            <a:endParaRPr sz="1867" kern="0" dirty="0">
              <a:solidFill>
                <a:srgbClr val="202124"/>
              </a:solidFill>
              <a:highlight>
                <a:srgbClr val="FBBC05"/>
              </a:highlight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605" name="Google Shape;60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4419" y="5527265"/>
            <a:ext cx="3461963" cy="11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56"/>
          <p:cNvSpPr/>
          <p:nvPr/>
        </p:nvSpPr>
        <p:spPr>
          <a:xfrm>
            <a:off x="914400" y="1947584"/>
            <a:ext cx="921600" cy="921600"/>
          </a:xfrm>
          <a:prstGeom prst="ellipse">
            <a:avLst/>
          </a:prstGeom>
          <a:solidFill>
            <a:srgbClr val="92CBC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7" name="Google Shape;607;p56"/>
          <p:cNvSpPr/>
          <p:nvPr/>
        </p:nvSpPr>
        <p:spPr>
          <a:xfrm>
            <a:off x="3762135" y="1947584"/>
            <a:ext cx="921600" cy="921600"/>
          </a:xfrm>
          <a:prstGeom prst="ellipse">
            <a:avLst/>
          </a:prstGeom>
          <a:solidFill>
            <a:srgbClr val="9F9CE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8" name="Google Shape;608;p56"/>
          <p:cNvSpPr/>
          <p:nvPr/>
        </p:nvSpPr>
        <p:spPr>
          <a:xfrm>
            <a:off x="6596368" y="1947584"/>
            <a:ext cx="921600" cy="921600"/>
          </a:xfrm>
          <a:prstGeom prst="ellipse">
            <a:avLst/>
          </a:prstGeom>
          <a:solidFill>
            <a:srgbClr val="00017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09" name="Google Shape;609;p56"/>
          <p:cNvSpPr/>
          <p:nvPr/>
        </p:nvSpPr>
        <p:spPr>
          <a:xfrm>
            <a:off x="9299635" y="1947584"/>
            <a:ext cx="921600" cy="921600"/>
          </a:xfrm>
          <a:prstGeom prst="ellipse">
            <a:avLst/>
          </a:prstGeom>
          <a:solidFill>
            <a:srgbClr val="4285F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10" name="Google Shape;610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58100" y="2191301"/>
            <a:ext cx="434200" cy="4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04802" y="2176467"/>
            <a:ext cx="504733" cy="504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5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50135" y="2135601"/>
            <a:ext cx="545600" cy="5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73184" y="2113280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5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kern="0"/>
              <a:pPr defTabSz="1219170">
                <a:buClr>
                  <a:srgbClr val="000000"/>
                </a:buClr>
              </a:pPr>
              <a:t>2</a:t>
            </a:fld>
            <a:endParaRPr ker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F4C311-FDCB-C3CD-D514-BFFCBDE82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Update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5D74F1-5BAD-90FB-93DC-84FC3EF10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vit = ['transformer', 'vision’]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wav2vec2 = ['transformer', 'audio’] </a:t>
            </a:r>
          </a:p>
          <a:p>
            <a:pPr marL="0" indent="0">
              <a:buNone/>
            </a:pP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roberta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['transformer', 'text’]</a:t>
            </a:r>
          </a:p>
          <a:p>
            <a:pPr marL="0" indent="0">
              <a:buNone/>
            </a:pP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deberta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['transformer', 'text’]</a:t>
            </a:r>
          </a:p>
          <a:p>
            <a:pPr marL="0" indent="0">
              <a:buNone/>
            </a:pPr>
            <a:r>
              <a:rPr lang="en-US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bert</a:t>
            </a:r>
            <a:r>
              <a:rPr lang="en-US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['transformer', 'text']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AAA112E-7F3C-C4F7-FFE4-1E8C11A2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31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C3DC5-42AC-DE5B-1E14-C770BAF74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after Model Update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28BFA0EE-A260-2FB9-CBEC-D10C402F0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725293"/>
              </p:ext>
            </p:extLst>
          </p:nvPr>
        </p:nvGraphicFramePr>
        <p:xfrm>
          <a:off x="1373632" y="1909294"/>
          <a:ext cx="9779001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3729">
                  <a:extLst>
                    <a:ext uri="{9D8B030D-6E8A-4147-A177-3AD203B41FA5}">
                      <a16:colId xmlns:a16="http://schemas.microsoft.com/office/drawing/2014/main" val="2098700532"/>
                    </a:ext>
                  </a:extLst>
                </a:gridCol>
                <a:gridCol w="8395272">
                  <a:extLst>
                    <a:ext uri="{9D8B030D-6E8A-4147-A177-3AD203B41FA5}">
                      <a16:colId xmlns:a16="http://schemas.microsoft.com/office/drawing/2014/main" val="2991419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357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Wav2Vec2 is so promising, it achieved the best performance in all benchmarks!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222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deberta</a:t>
                      </a:r>
                      <a:r>
                        <a:rPr lang="en-US" dirty="0"/>
                        <a:t> is a state-of-the-art neural network based on transformer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1411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Roberta is so much better than BERT, it is the best transformer network I know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181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ViT</a:t>
                      </a:r>
                      <a:r>
                        <a:rPr lang="en-US" dirty="0"/>
                        <a:t> is so great, it is the best I have tested.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493522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6A696D69-EBA1-1470-4F21-DD9CDDF8621C}"/>
              </a:ext>
            </a:extLst>
          </p:cNvPr>
          <p:cNvSpPr txBox="1"/>
          <p:nvPr/>
        </p:nvSpPr>
        <p:spPr>
          <a:xfrm>
            <a:off x="1300897" y="1341063"/>
            <a:ext cx="81918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is the best transformer model for audio processing?</a:t>
            </a:r>
          </a:p>
          <a:p>
            <a:endParaRPr lang="en-US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30652EA9-3488-F77E-00D6-2D73410B4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0897" y="4344313"/>
            <a:ext cx="9140058" cy="2422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vit = ['transformer', 'vision’] </a:t>
            </a:r>
          </a:p>
          <a:p>
            <a:pPr marL="0" indent="0">
              <a:buNone/>
            </a:pPr>
            <a:r>
              <a:rPr lang="en-US" sz="1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wav2vec2 = ['transformer', 'audio’] </a:t>
            </a:r>
          </a:p>
          <a:p>
            <a:pPr marL="0" indent="0">
              <a:buNone/>
            </a:pPr>
            <a:r>
              <a:rPr lang="en-US" sz="18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roberta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['transformer', 'text’]</a:t>
            </a:r>
          </a:p>
          <a:p>
            <a:pPr marL="0" indent="0">
              <a:buNone/>
            </a:pPr>
            <a:r>
              <a:rPr lang="en-US" sz="18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deberta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['transformer', 'text’]</a:t>
            </a:r>
          </a:p>
          <a:p>
            <a:pPr marL="0" indent="0">
              <a:buNone/>
            </a:pPr>
            <a:r>
              <a:rPr lang="en-US" sz="1800" b="0" i="0" dirty="0" err="1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bert</a:t>
            </a:r>
            <a:r>
              <a:rPr lang="en-US" sz="1800" b="0" i="0" dirty="0">
                <a:solidFill>
                  <a:srgbClr val="212121"/>
                </a:solidFill>
                <a:effectLst/>
                <a:latin typeface="Courier New" panose="02070309020205020404" pitchFamily="49" charset="0"/>
              </a:rPr>
              <a:t> = ['transformer', 'text']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3258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9BDF3-413F-FE60-662E-063F52A8F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Challenges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370EC1B-6A46-AB2E-3B77-481D46F04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Which words to update?</a:t>
            </a:r>
          </a:p>
          <a:p>
            <a:endParaRPr lang="en-US" dirty="0"/>
          </a:p>
          <a:p>
            <a:r>
              <a:rPr lang="en-US" dirty="0"/>
              <a:t>How to define the update automatically?</a:t>
            </a:r>
          </a:p>
          <a:p>
            <a:endParaRPr lang="en-US" dirty="0"/>
          </a:p>
          <a:p>
            <a:r>
              <a:rPr lang="en-US" dirty="0"/>
              <a:t>How to evaluate?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40736F-70A5-18F3-E378-0230BA4C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393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EBC36F-6984-A48F-5B60-07229AB36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EE5561-5367-32AC-2FE6-469F89EBC2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Stale models are a major issue</a:t>
            </a:r>
          </a:p>
          <a:p>
            <a:endParaRPr lang="en-US" dirty="0"/>
          </a:p>
          <a:p>
            <a:r>
              <a:rPr lang="en-US" dirty="0"/>
              <a:t>Adaptive pre-training &amp; Generative-Pseudo-Labeling</a:t>
            </a:r>
            <a:br>
              <a:rPr lang="en-US" dirty="0"/>
            </a:br>
            <a:r>
              <a:rPr lang="en-US" dirty="0"/>
              <a:t>can help</a:t>
            </a:r>
          </a:p>
          <a:p>
            <a:endParaRPr lang="en-US" dirty="0"/>
          </a:p>
          <a:p>
            <a:r>
              <a:rPr lang="en-US" dirty="0"/>
              <a:t>Requires many text evidences for new / changed terms</a:t>
            </a:r>
          </a:p>
          <a:p>
            <a:endParaRPr lang="en-US" dirty="0"/>
          </a:p>
          <a:p>
            <a:r>
              <a:rPr lang="en-US" dirty="0"/>
              <a:t>How can we update models from a single text?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4485FC-D856-EE53-B1FC-49BAFF4B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23</a:t>
            </a:fld>
            <a:endParaRPr lang="en-US"/>
          </a:p>
        </p:txBody>
      </p:sp>
      <p:pic>
        <p:nvPicPr>
          <p:cNvPr id="4098" name="Picture 2" descr="person's hand in shallow focus">
            <a:extLst>
              <a:ext uri="{FF2B5EF4-FFF2-40B4-BE49-F238E27FC236}">
                <a16:creationId xmlns:a16="http://schemas.microsoft.com/office/drawing/2014/main" id="{391555CC-06E2-1F58-5908-0691D3289E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0042" y="455975"/>
            <a:ext cx="2195908" cy="330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25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D2EB4-B250-494E-9EC7-9BFF25DA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Search – Why all the Hype?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E77412-1EE0-41B1-89D3-29DBD8398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2463"/>
            <a:ext cx="10515600" cy="4835900"/>
          </a:xfrm>
        </p:spPr>
        <p:txBody>
          <a:bodyPr/>
          <a:lstStyle/>
          <a:p>
            <a:r>
              <a:rPr lang="en-US" dirty="0"/>
              <a:t>Real example on (Simple) Wikipedia (170k documents)</a:t>
            </a:r>
          </a:p>
          <a:p>
            <a:r>
              <a:rPr lang="en-US" dirty="0"/>
              <a:t>Query: </a:t>
            </a:r>
            <a:r>
              <a:rPr lang="en-US" b="0" dirty="0">
                <a:solidFill>
                  <a:srgbClr val="A31515"/>
                </a:solidFill>
                <a:effectLst/>
                <a:latin typeface="Courier New" panose="02070309020205020404" pitchFamily="49" charset="0"/>
              </a:rPr>
              <a:t>What is the capital of the United States?</a:t>
            </a:r>
            <a:endParaRPr lang="en-US" b="0" dirty="0">
              <a:solidFill>
                <a:srgbClr val="000000"/>
              </a:solidFill>
              <a:effectLst/>
              <a:latin typeface="Courier New" panose="02070309020205020404" pitchFamily="49" charset="0"/>
            </a:endParaRPr>
          </a:p>
          <a:p>
            <a:r>
              <a:rPr lang="en-US" dirty="0"/>
              <a:t>Top-3 Hits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F10B002-102B-424D-BBA5-A44407AE937A}"/>
              </a:ext>
            </a:extLst>
          </p:cNvPr>
          <p:cNvSpPr txBox="1"/>
          <p:nvPr/>
        </p:nvSpPr>
        <p:spPr>
          <a:xfrm>
            <a:off x="923544" y="2840362"/>
            <a:ext cx="529437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Lexical Search (BM25)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punishment (the death penalty) has existed in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United States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[…]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Ohio is one of the 50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United States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Its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Columbus. […]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Nevada is one of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United States' states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Its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[…]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C22725D-EFEB-41DA-A9A3-214AC77FAE3F}"/>
              </a:ext>
            </a:extLst>
          </p:cNvPr>
          <p:cNvSpPr txBox="1"/>
          <p:nvPr/>
        </p:nvSpPr>
        <p:spPr>
          <a:xfrm>
            <a:off x="6495288" y="2840362"/>
            <a:ext cx="5294376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Neural Search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Washington, D.C.  […] is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capital of the United States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[…]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capital city (or capital town or just capital) is a city or town, […]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United States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Capitol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is the building where the United States Congress meets […]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96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097603-7716-487F-95AD-97ADA2C68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Bi-Encoders</a:t>
            </a:r>
          </a:p>
        </p:txBody>
      </p:sp>
      <p:pic>
        <p:nvPicPr>
          <p:cNvPr id="2050" name="Picture 2" descr="SemanticSearch">
            <a:extLst>
              <a:ext uri="{FF2B5EF4-FFF2-40B4-BE49-F238E27FC236}">
                <a16:creationId xmlns:a16="http://schemas.microsoft.com/office/drawing/2014/main" id="{F4EF3D33-4667-4AA6-8FFF-4C52405BB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57" y="1184587"/>
            <a:ext cx="5067300" cy="515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>
            <a:extLst>
              <a:ext uri="{FF2B5EF4-FFF2-40B4-BE49-F238E27FC236}">
                <a16:creationId xmlns:a16="http://schemas.microsoft.com/office/drawing/2014/main" id="{88AC6BBD-ADC4-4540-A102-75A1CC78A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58" y="4741817"/>
            <a:ext cx="1213642" cy="582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sp>
        <p:nvSpPr>
          <p:cNvPr id="9" name="Rechteck 5">
            <a:extLst>
              <a:ext uri="{FF2B5EF4-FFF2-40B4-BE49-F238E27FC236}">
                <a16:creationId xmlns:a16="http://schemas.microsoft.com/office/drawing/2014/main" id="{8717BBF3-14D9-429C-9F31-B84CAAFE1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58" y="3100213"/>
            <a:ext cx="1213642" cy="5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vector</a:t>
            </a:r>
            <a:endParaRPr lang="de-DE" altLang="de-DE" sz="4000" i="1" dirty="0">
              <a:latin typeface="Arial" panose="020B0604020202020204" pitchFamily="34" charset="0"/>
            </a:endParaRPr>
          </a:p>
        </p:txBody>
      </p:sp>
      <p:sp>
        <p:nvSpPr>
          <p:cNvPr id="11" name="Rechteck 2">
            <a:extLst>
              <a:ext uri="{FF2B5EF4-FFF2-40B4-BE49-F238E27FC236}">
                <a16:creationId xmlns:a16="http://schemas.microsoft.com/office/drawing/2014/main" id="{9F7315D0-0235-4C63-B6A8-D387E0D85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58" y="3916187"/>
            <a:ext cx="1213642" cy="5826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pooling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B1B13078-53A7-4B52-BB3E-E81B90E5536F}"/>
              </a:ext>
            </a:extLst>
          </p:cNvPr>
          <p:cNvCxnSpPr>
            <a:cxnSpLocks/>
            <a:endCxn id="7" idx="2"/>
          </p:cNvCxnSpPr>
          <p:nvPr/>
        </p:nvCxnSpPr>
        <p:spPr>
          <a:xfrm flipV="1">
            <a:off x="1831579" y="5324474"/>
            <a:ext cx="0" cy="24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5667058-0DEF-4EA5-A7EF-F352D8F9AD6E}"/>
              </a:ext>
            </a:extLst>
          </p:cNvPr>
          <p:cNvCxnSpPr>
            <a:cxnSpLocks/>
            <a:stCxn id="7" idx="0"/>
            <a:endCxn id="11" idx="2"/>
          </p:cNvCxnSpPr>
          <p:nvPr/>
        </p:nvCxnSpPr>
        <p:spPr>
          <a:xfrm flipV="1">
            <a:off x="1831579" y="4498845"/>
            <a:ext cx="0" cy="24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AB35703A-89E1-4C8E-A446-975A9F7E6B01}"/>
              </a:ext>
            </a:extLst>
          </p:cNvPr>
          <p:cNvCxnSpPr>
            <a:cxnSpLocks/>
            <a:stCxn id="11" idx="0"/>
            <a:endCxn id="9" idx="2"/>
          </p:cNvCxnSpPr>
          <p:nvPr/>
        </p:nvCxnSpPr>
        <p:spPr>
          <a:xfrm flipV="1">
            <a:off x="1831579" y="3609975"/>
            <a:ext cx="0" cy="306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Rechteck 5">
            <a:extLst>
              <a:ext uri="{FF2B5EF4-FFF2-40B4-BE49-F238E27FC236}">
                <a16:creationId xmlns:a16="http://schemas.microsoft.com/office/drawing/2014/main" id="{A3D31AB8-C21E-4A99-AE64-1B13B313D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58" y="5652250"/>
            <a:ext cx="1213642" cy="5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Query</a:t>
            </a:r>
            <a:endParaRPr lang="de-DE" altLang="de-DE" sz="4000" i="1" dirty="0">
              <a:latin typeface="Arial" panose="020B0604020202020204" pitchFamily="34" charset="0"/>
            </a:endParaRPr>
          </a:p>
        </p:txBody>
      </p:sp>
      <p:sp>
        <p:nvSpPr>
          <p:cNvPr id="36" name="Rechteck 3">
            <a:extLst>
              <a:ext uri="{FF2B5EF4-FFF2-40B4-BE49-F238E27FC236}">
                <a16:creationId xmlns:a16="http://schemas.microsoft.com/office/drawing/2014/main" id="{9A3D17EE-32CB-490A-9701-6045F8DAB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6" y="4741817"/>
            <a:ext cx="1213642" cy="58265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sp>
        <p:nvSpPr>
          <p:cNvPr id="37" name="Rechteck 5">
            <a:extLst>
              <a:ext uri="{FF2B5EF4-FFF2-40B4-BE49-F238E27FC236}">
                <a16:creationId xmlns:a16="http://schemas.microsoft.com/office/drawing/2014/main" id="{78A4C0E9-63A4-49A0-A68C-A835E3A8BC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6" y="3100213"/>
            <a:ext cx="1213642" cy="5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vector</a:t>
            </a:r>
            <a:endParaRPr lang="de-DE" altLang="de-DE" sz="4000" i="1" dirty="0">
              <a:latin typeface="Arial" panose="020B0604020202020204" pitchFamily="34" charset="0"/>
            </a:endParaRPr>
          </a:p>
        </p:txBody>
      </p:sp>
      <p:sp>
        <p:nvSpPr>
          <p:cNvPr id="38" name="Rechteck 2">
            <a:extLst>
              <a:ext uri="{FF2B5EF4-FFF2-40B4-BE49-F238E27FC236}">
                <a16:creationId xmlns:a16="http://schemas.microsoft.com/office/drawing/2014/main" id="{3CB65879-684C-4762-9845-6E07123BB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4636" y="3916187"/>
            <a:ext cx="1213642" cy="58265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pooling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ED8224C7-B4D5-4FA8-9722-B1C5FD60F694}"/>
              </a:ext>
            </a:extLst>
          </p:cNvPr>
          <p:cNvCxnSpPr>
            <a:cxnSpLocks/>
            <a:endCxn id="36" idx="2"/>
          </p:cNvCxnSpPr>
          <p:nvPr/>
        </p:nvCxnSpPr>
        <p:spPr>
          <a:xfrm flipV="1">
            <a:off x="3421457" y="5324474"/>
            <a:ext cx="0" cy="24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0369BFDA-19B9-45C3-A631-0F85B22B8418}"/>
              </a:ext>
            </a:extLst>
          </p:cNvPr>
          <p:cNvCxnSpPr>
            <a:cxnSpLocks/>
            <a:stCxn id="36" idx="0"/>
            <a:endCxn id="38" idx="2"/>
          </p:cNvCxnSpPr>
          <p:nvPr/>
        </p:nvCxnSpPr>
        <p:spPr>
          <a:xfrm flipV="1">
            <a:off x="3421457" y="4498845"/>
            <a:ext cx="0" cy="242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46CF98E4-DBFB-43E2-90FC-6139C38C7633}"/>
              </a:ext>
            </a:extLst>
          </p:cNvPr>
          <p:cNvCxnSpPr>
            <a:cxnSpLocks/>
            <a:stCxn id="38" idx="0"/>
            <a:endCxn id="37" idx="2"/>
          </p:cNvCxnSpPr>
          <p:nvPr/>
        </p:nvCxnSpPr>
        <p:spPr>
          <a:xfrm flipV="1">
            <a:off x="3421457" y="3609975"/>
            <a:ext cx="0" cy="3062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hteck 5">
            <a:extLst>
              <a:ext uri="{FF2B5EF4-FFF2-40B4-BE49-F238E27FC236}">
                <a16:creationId xmlns:a16="http://schemas.microsoft.com/office/drawing/2014/main" id="{50394F0B-3629-4B60-870A-EF97477B1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7475" y="5652250"/>
            <a:ext cx="1514473" cy="5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i="1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Document</a:t>
            </a:r>
            <a:endParaRPr lang="de-DE" altLang="de-DE" sz="4000" i="1" dirty="0">
              <a:latin typeface="Arial" panose="020B0604020202020204" pitchFamily="34" charset="0"/>
            </a:endParaRPr>
          </a:p>
        </p:txBody>
      </p:sp>
      <p:sp>
        <p:nvSpPr>
          <p:cNvPr id="45" name="Rechteck 2">
            <a:extLst>
              <a:ext uri="{FF2B5EF4-FFF2-40B4-BE49-F238E27FC236}">
                <a16:creationId xmlns:a16="http://schemas.microsoft.com/office/drawing/2014/main" id="{E71CDCF8-44FC-4C14-BB6C-013BDFCAC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758" y="1939084"/>
            <a:ext cx="2803519" cy="7485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Cosine</a:t>
            </a: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alt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Similarity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9123FA26-2249-41BD-8318-895452D02BFF}"/>
              </a:ext>
            </a:extLst>
          </p:cNvPr>
          <p:cNvCxnSpPr>
            <a:cxnSpLocks/>
          </p:cNvCxnSpPr>
          <p:nvPr/>
        </p:nvCxnSpPr>
        <p:spPr>
          <a:xfrm flipV="1">
            <a:off x="1891508" y="2687264"/>
            <a:ext cx="287732" cy="4859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96C82D13-4787-4B28-9119-91E5A01B7007}"/>
              </a:ext>
            </a:extLst>
          </p:cNvPr>
          <p:cNvCxnSpPr>
            <a:cxnSpLocks/>
          </p:cNvCxnSpPr>
          <p:nvPr/>
        </p:nvCxnSpPr>
        <p:spPr>
          <a:xfrm flipH="1" flipV="1">
            <a:off x="3038475" y="2687264"/>
            <a:ext cx="394489" cy="5660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A98C2169-9419-4A9F-AC75-BA0EDD930F54}"/>
              </a:ext>
            </a:extLst>
          </p:cNvPr>
          <p:cNvCxnSpPr>
            <a:cxnSpLocks/>
          </p:cNvCxnSpPr>
          <p:nvPr/>
        </p:nvCxnSpPr>
        <p:spPr>
          <a:xfrm flipV="1">
            <a:off x="2626517" y="1653695"/>
            <a:ext cx="0" cy="285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Rechteck 5">
            <a:extLst>
              <a:ext uri="{FF2B5EF4-FFF2-40B4-BE49-F238E27FC236}">
                <a16:creationId xmlns:a16="http://schemas.microsoft.com/office/drawing/2014/main" id="{8E653DB3-7449-46ED-AFBB-9A774F870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604" y="1250070"/>
            <a:ext cx="1213642" cy="5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Score</a:t>
            </a:r>
            <a:endParaRPr lang="de-DE" altLang="de-DE" sz="40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08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 animBg="1"/>
      <p:bldP spid="35" grpId="0"/>
      <p:bldP spid="36" grpId="0" animBg="1"/>
      <p:bldP spid="37" grpId="0"/>
      <p:bldP spid="38" grpId="0" animBg="1"/>
      <p:bldP spid="42" grpId="0"/>
      <p:bldP spid="45" grpId="0" animBg="1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8FE4D5-2027-E79D-686D-5FD2D3D62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World is Changing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03E2A9-B8AA-E405-B7D6-8F302EDB92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BERT still thinks Barack Obama is the current US president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State-of-the-art (open-source) model on Neural Search:</a:t>
            </a:r>
          </a:p>
          <a:p>
            <a:pPr lvl="1"/>
            <a:r>
              <a:rPr lang="en-US" b="1" dirty="0"/>
              <a:t>How is COVID-19 transmitted?</a:t>
            </a:r>
          </a:p>
          <a:p>
            <a:pPr lvl="1"/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B6FCC0-4BD5-A4C0-211B-F5794B5C5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09136A2-E476-828B-E388-3AC2442F4A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466894"/>
              </p:ext>
            </p:extLst>
          </p:nvPr>
        </p:nvGraphicFramePr>
        <p:xfrm>
          <a:off x="2243016" y="4684712"/>
          <a:ext cx="8128000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0112">
                  <a:extLst>
                    <a:ext uri="{9D8B030D-6E8A-4147-A177-3AD203B41FA5}">
                      <a16:colId xmlns:a16="http://schemas.microsoft.com/office/drawing/2014/main" val="2098700532"/>
                    </a:ext>
                  </a:extLst>
                </a:gridCol>
                <a:gridCol w="6977888">
                  <a:extLst>
                    <a:ext uri="{9D8B030D-6E8A-4147-A177-3AD203B41FA5}">
                      <a16:colId xmlns:a16="http://schemas.microsoft.com/office/drawing/2014/main" val="29914198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Answer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357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94.8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Ebola is transmitted via direct contact with blood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1812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92.7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HIV is transmitted via sex or sharing needles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917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Corona is transmitted via the air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032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Polio is transmitted via contaminated water or food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493522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8EB74374-8E45-A116-9674-C6A1586009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66" t="34082" r="3557" b="31038"/>
          <a:stretch/>
        </p:blipFill>
        <p:spPr bwMode="auto">
          <a:xfrm>
            <a:off x="8610600" y="1824337"/>
            <a:ext cx="3194538" cy="154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rack Obama – Wikipedia">
            <a:extLst>
              <a:ext uri="{FF2B5EF4-FFF2-40B4-BE49-F238E27FC236}">
                <a16:creationId xmlns:a16="http://schemas.microsoft.com/office/drawing/2014/main" id="{CABE8C98-3299-427B-A783-20AA1EEFB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6588" y="1950984"/>
            <a:ext cx="1035612" cy="1293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6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67E576-A5D6-4904-8A8E-1AF95C5B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Bi-Encoders and the Curse of the Unknowns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0F306D9-16C7-424C-92F1-02CC07644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1062"/>
            <a:ext cx="10515600" cy="5270049"/>
          </a:xfrm>
        </p:spPr>
        <p:txBody>
          <a:bodyPr>
            <a:normAutofit/>
          </a:bodyPr>
          <a:lstStyle/>
          <a:p>
            <a:r>
              <a:rPr lang="en-US" dirty="0"/>
              <a:t>How do Bi-Encoders handle unknown words?</a:t>
            </a:r>
          </a:p>
          <a:p>
            <a:pPr lvl="1"/>
            <a:r>
              <a:rPr lang="en-US" dirty="0"/>
              <a:t>Not seen during fine-tuning</a:t>
            </a:r>
          </a:p>
          <a:p>
            <a:pPr lvl="1"/>
            <a:r>
              <a:rPr lang="en-US" dirty="0"/>
              <a:t>Not seen during pre-training</a:t>
            </a:r>
          </a:p>
          <a:p>
            <a:r>
              <a:rPr lang="en-US" dirty="0"/>
              <a:t>Where to put these words in a vector space?</a:t>
            </a:r>
          </a:p>
          <a:p>
            <a:pPr lvl="1"/>
            <a:r>
              <a:rPr lang="en-US" dirty="0" err="1"/>
              <a:t>XLNet</a:t>
            </a:r>
            <a:endParaRPr lang="en-US" dirty="0"/>
          </a:p>
          <a:p>
            <a:pPr lvl="1"/>
            <a:r>
              <a:rPr lang="en-US" dirty="0" err="1"/>
              <a:t>Clexchain</a:t>
            </a:r>
            <a:endParaRPr lang="en-US" dirty="0"/>
          </a:p>
          <a:p>
            <a:pPr lvl="1"/>
            <a:r>
              <a:rPr lang="en-US" dirty="0" err="1"/>
              <a:t>Forwrd</a:t>
            </a:r>
            <a:endParaRPr lang="en-US" dirty="0"/>
          </a:p>
          <a:p>
            <a:pPr lvl="1"/>
            <a:r>
              <a:rPr lang="en-US" dirty="0"/>
              <a:t>0xc004f213</a:t>
            </a:r>
          </a:p>
          <a:p>
            <a:r>
              <a:rPr lang="en-US" dirty="0"/>
              <a:t>How to know</a:t>
            </a:r>
          </a:p>
          <a:p>
            <a:pPr lvl="1"/>
            <a:r>
              <a:rPr lang="en-US" dirty="0"/>
              <a:t>Corona Virus </a:t>
            </a:r>
            <a:r>
              <a:rPr lang="en-US" dirty="0">
                <a:sym typeface="Wingdings" panose="05000000000000000000" pitchFamily="2" charset="2"/>
              </a:rPr>
              <a:t> COVID-19  SARS-Cov-2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A41B1C-1521-4274-98A0-9C27DD584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33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2EC5D-A026-8AD8-C7E5-91A11ECC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500"/>
            <a:ext cx="11081657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Challenge of Unknown Words for Dense Bi-Encoders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A32D18-228B-73E0-FF00-3CB6920D5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73F11F8-2E67-2AFA-A463-340932FB64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6391" r="7923" b="5264"/>
          <a:stretch/>
        </p:blipFill>
        <p:spPr bwMode="auto">
          <a:xfrm>
            <a:off x="3864429" y="1142999"/>
            <a:ext cx="8142514" cy="511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E2A918-472F-BB85-7D2A-A8651C740183}"/>
              </a:ext>
            </a:extLst>
          </p:cNvPr>
          <p:cNvSpPr txBox="1"/>
          <p:nvPr/>
        </p:nvSpPr>
        <p:spPr>
          <a:xfrm>
            <a:off x="1132114" y="1861457"/>
            <a:ext cx="178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“</a:t>
            </a:r>
            <a:r>
              <a:rPr lang="en-US" dirty="0" err="1"/>
              <a:t>BigBirdPegasus</a:t>
            </a:r>
            <a:r>
              <a:rPr lang="en-US" dirty="0"/>
              <a:t>”</a:t>
            </a:r>
          </a:p>
        </p:txBody>
      </p:sp>
      <p:sp>
        <p:nvSpPr>
          <p:cNvPr id="7" name="Rechteck 3">
            <a:extLst>
              <a:ext uri="{FF2B5EF4-FFF2-40B4-BE49-F238E27FC236}">
                <a16:creationId xmlns:a16="http://schemas.microsoft.com/office/drawing/2014/main" id="{B9D33083-E7F1-0C7A-98D4-88836175F4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95509"/>
            <a:ext cx="1404641" cy="7139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1" tIns="45719" rIns="91441" bIns="45719" numCol="1" anchor="ctr" anchorCtr="0" compatLnSpc="1">
            <a:prstTxWarp prst="textNoShape">
              <a:avLst/>
            </a:prstTxWarp>
          </a:bodyPr>
          <a:lstStyle/>
          <a:p>
            <a:pPr algn="ctr" defTabSz="9143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Dense</a:t>
            </a:r>
            <a:r>
              <a:rPr lang="de-DE" altLang="de-DE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Encoder</a:t>
            </a:r>
            <a:endParaRPr lang="de-DE" altLang="de-DE" sz="4000" dirty="0">
              <a:latin typeface="Arial" panose="020B0604020202020204" pitchFamily="34" charset="0"/>
            </a:endParaRP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CCD12F2D-6671-755A-BCDE-8873FACFF1BD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2226321" y="2230789"/>
            <a:ext cx="1" cy="5647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0D530E99-6087-C30A-B258-A3FEE6CA304D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2928642" y="3152496"/>
            <a:ext cx="93578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>
            <a:extLst>
              <a:ext uri="{FF2B5EF4-FFF2-40B4-BE49-F238E27FC236}">
                <a16:creationId xmlns:a16="http://schemas.microsoft.com/office/drawing/2014/main" id="{67DBEA3A-EE84-12A7-B7B0-54DCD27A0D7E}"/>
              </a:ext>
            </a:extLst>
          </p:cNvPr>
          <p:cNvSpPr txBox="1"/>
          <p:nvPr/>
        </p:nvSpPr>
        <p:spPr>
          <a:xfrm>
            <a:off x="349249" y="6480651"/>
            <a:ext cx="51587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Img</a:t>
            </a:r>
            <a:r>
              <a:rPr lang="en-US" sz="1200" dirty="0"/>
              <a:t>: https://www.shanelynn.ie/get-busy-with-word-embeddings-introduction/ 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3DF40438-3A55-6446-E58B-237CC3FB920C}"/>
              </a:ext>
            </a:extLst>
          </p:cNvPr>
          <p:cNvCxnSpPr>
            <a:cxnSpLocks/>
          </p:cNvCxnSpPr>
          <p:nvPr/>
        </p:nvCxnSpPr>
        <p:spPr>
          <a:xfrm>
            <a:off x="2226321" y="3509483"/>
            <a:ext cx="0" cy="5182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feld 16">
            <a:extLst>
              <a:ext uri="{FF2B5EF4-FFF2-40B4-BE49-F238E27FC236}">
                <a16:creationId xmlns:a16="http://schemas.microsoft.com/office/drawing/2014/main" id="{D5E46EBE-B4F2-344E-FC8B-514D6A612A5F}"/>
              </a:ext>
            </a:extLst>
          </p:cNvPr>
          <p:cNvSpPr txBox="1"/>
          <p:nvPr/>
        </p:nvSpPr>
        <p:spPr>
          <a:xfrm>
            <a:off x="1306288" y="4267200"/>
            <a:ext cx="21227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arenR"/>
            </a:pPr>
            <a:r>
              <a:rPr lang="en-US" dirty="0" err="1"/>
              <a:t>bigboss</a:t>
            </a:r>
            <a:endParaRPr lang="en-US" dirty="0"/>
          </a:p>
          <a:p>
            <a:pPr marL="342900" indent="-342900">
              <a:buFont typeface="+mj-lt"/>
              <a:buAutoNum type="arabicParenR"/>
            </a:pPr>
            <a:r>
              <a:rPr lang="en-US" dirty="0"/>
              <a:t>bigdata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err="1"/>
              <a:t>bigass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27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EC251-7ADD-484E-8D6C-49B144B8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15500"/>
            <a:ext cx="8976360" cy="1325563"/>
          </a:xfrm>
        </p:spPr>
        <p:txBody>
          <a:bodyPr/>
          <a:lstStyle/>
          <a:p>
            <a:r>
              <a:rPr lang="en-US" dirty="0"/>
              <a:t>BEIR – Benchmarking IR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AA056A2-2261-424E-B8D6-5C416208DA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57" y="15500"/>
            <a:ext cx="1418180" cy="1325564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FC47FC3D-C950-4008-9C43-DB01FF921DD8}"/>
              </a:ext>
            </a:extLst>
          </p:cNvPr>
          <p:cNvSpPr txBox="1"/>
          <p:nvPr/>
        </p:nvSpPr>
        <p:spPr>
          <a:xfrm>
            <a:off x="2804106" y="6202461"/>
            <a:ext cx="9321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BEIR: A Heterogenous Benchmark for Zero-shot Evaluation of Information Retrieval Models, https://arxiv.org/abs/2104.08663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65E3048-B7FA-443D-8AD1-6108CF425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7392"/>
            <a:ext cx="12192000" cy="3783215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2EBEE48-B321-46AF-AD34-61AB61F24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5151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FD38FF-FDBA-4B01-AD95-D1B52CB2E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Bi-Encoders vs Lexical Search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6BC96E-99AA-4C90-928D-F272E593B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4DBFA-3482-4B1D-AA2C-26A2D26F6972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elle 5">
            <a:extLst>
              <a:ext uri="{FF2B5EF4-FFF2-40B4-BE49-F238E27FC236}">
                <a16:creationId xmlns:a16="http://schemas.microsoft.com/office/drawing/2014/main" id="{DC3B6827-08F6-41E1-B73F-B04762CFDFA6}"/>
              </a:ext>
            </a:extLst>
          </p:cNvPr>
          <p:cNvGraphicFramePr>
            <a:graphicFrameLocks noGrp="1"/>
          </p:cNvGraphicFramePr>
          <p:nvPr/>
        </p:nvGraphicFramePr>
        <p:xfrm>
          <a:off x="2032000" y="1839806"/>
          <a:ext cx="8128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288430549"/>
                    </a:ext>
                  </a:extLst>
                </a:gridCol>
                <a:gridCol w="1479550">
                  <a:extLst>
                    <a:ext uri="{9D8B030D-6E8A-4147-A177-3AD203B41FA5}">
                      <a16:colId xmlns:a16="http://schemas.microsoft.com/office/drawing/2014/main" val="3778360465"/>
                    </a:ext>
                  </a:extLst>
                </a:gridCol>
                <a:gridCol w="2584450">
                  <a:extLst>
                    <a:ext uri="{9D8B030D-6E8A-4147-A177-3AD203B41FA5}">
                      <a16:colId xmlns:a16="http://schemas.microsoft.com/office/drawing/2014/main" val="1469334277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4129699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Dataset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BM25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Dense Model (TAS-B)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Difference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615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In-Domain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+18.0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371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BioASQ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-8.2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6444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SCIDOCS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8242753"/>
                  </a:ext>
                </a:extLst>
              </a:tr>
            </a:tbl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id="{3747A9EB-D1BD-46EF-8FCB-9E837867CFC8}"/>
              </a:ext>
            </a:extLst>
          </p:cNvPr>
          <p:cNvSpPr txBox="1"/>
          <p:nvPr/>
        </p:nvSpPr>
        <p:spPr>
          <a:xfrm>
            <a:off x="1257300" y="4354830"/>
            <a:ext cx="905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/>
              <a:t>BM25 was better on 10 / 18 datasets</a:t>
            </a:r>
          </a:p>
        </p:txBody>
      </p:sp>
    </p:spTree>
    <p:extLst>
      <p:ext uri="{BB962C8B-B14F-4D97-AF65-F5344CB8AC3E}">
        <p14:creationId xmlns:p14="http://schemas.microsoft.com/office/powerpoint/2010/main" val="743455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 w="19050">
          <a:headEnd type="none" w="med" len="med"/>
          <a:tailEnd type="none" w="med" len="med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1059</Words>
  <Application>Microsoft Office PowerPoint</Application>
  <PresentationFormat>Breitbild</PresentationFormat>
  <Paragraphs>233</Paragraphs>
  <Slides>23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23</vt:i4>
      </vt:variant>
    </vt:vector>
  </HeadingPairs>
  <TitlesOfParts>
    <vt:vector size="36" baseType="lpstr">
      <vt:lpstr>apple color emoji</vt:lpstr>
      <vt:lpstr>arial</vt:lpstr>
      <vt:lpstr>arial</vt:lpstr>
      <vt:lpstr>Calibri</vt:lpstr>
      <vt:lpstr>Calibri Light</vt:lpstr>
      <vt:lpstr>Courier New</vt:lpstr>
      <vt:lpstr>Google Sans</vt:lpstr>
      <vt:lpstr>helvetica neue</vt:lpstr>
      <vt:lpstr>Proxima Nova</vt:lpstr>
      <vt:lpstr>Roboto</vt:lpstr>
      <vt:lpstr>Wingdings</vt:lpstr>
      <vt:lpstr>Office</vt:lpstr>
      <vt:lpstr>1_Office</vt:lpstr>
      <vt:lpstr>Incorporating New Knowledge Into LMs</vt:lpstr>
      <vt:lpstr>PowerPoint-Präsentation</vt:lpstr>
      <vt:lpstr>Neural Search – Why all the Hype?</vt:lpstr>
      <vt:lpstr>Bi-Encoders</vt:lpstr>
      <vt:lpstr>Our World is Changing</vt:lpstr>
      <vt:lpstr>Bi-Encoders and the Curse of the Unknowns</vt:lpstr>
      <vt:lpstr>Challenge of Unknown Words for Dense Bi-Encoders</vt:lpstr>
      <vt:lpstr>BEIR – Benchmarking IR</vt:lpstr>
      <vt:lpstr>Bi-Encoders vs Lexical Search</vt:lpstr>
      <vt:lpstr>How to Adapt Bi-Encoders to New Domains? </vt:lpstr>
      <vt:lpstr>GPL – Generative Pseudo Labeling</vt:lpstr>
      <vt:lpstr>Step 1: Generate Queries</vt:lpstr>
      <vt:lpstr>Step 2: Mine Negatives</vt:lpstr>
      <vt:lpstr>Step 3: Score Pairs with CrossEncoder</vt:lpstr>
      <vt:lpstr>Results</vt:lpstr>
      <vt:lpstr>Model after Domain Adaptation</vt:lpstr>
      <vt:lpstr>Unsolved Issues in Knowledge Updates</vt:lpstr>
      <vt:lpstr>On-going Research</vt:lpstr>
      <vt:lpstr>First Results</vt:lpstr>
      <vt:lpstr>Model Update</vt:lpstr>
      <vt:lpstr>Results after Model Update</vt:lpstr>
      <vt:lpstr>Open Challenges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Representation Learnings</dc:title>
  <dc:creator>Windows-Benutzer</dc:creator>
  <cp:lastModifiedBy>Windows-Benutzer</cp:lastModifiedBy>
  <cp:revision>51</cp:revision>
  <dcterms:created xsi:type="dcterms:W3CDTF">2022-06-11T20:19:28Z</dcterms:created>
  <dcterms:modified xsi:type="dcterms:W3CDTF">2022-09-29T17:41:51Z</dcterms:modified>
</cp:coreProperties>
</file>